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6" r:id="rId5"/>
    <p:sldId id="267" r:id="rId6"/>
    <p:sldId id="276" r:id="rId7"/>
    <p:sldId id="268" r:id="rId8"/>
    <p:sldId id="277" r:id="rId9"/>
    <p:sldId id="289"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21" autoAdjust="0"/>
    <p:restoredTop sz="60968" autoAdjust="0"/>
  </p:normalViewPr>
  <p:slideViewPr>
    <p:cSldViewPr>
      <p:cViewPr varScale="1">
        <p:scale>
          <a:sx n="85" d="100"/>
          <a:sy n="85" d="100"/>
        </p:scale>
        <p:origin x="3392" y="184"/>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modSld modMainMaster">
      <pc:chgData name="Arancibia, Janet" userId="7af9f458-d76d-4a32-8e0e-3ba54004c9ab" providerId="ADAL" clId="{61BEEF6B-B22F-5463-8E2A-7E001B17CFDA}" dt="2026-01-29T17:00:12.633" v="12" actId="14100"/>
      <pc:docMkLst>
        <pc:docMk/>
      </pc:docMkLst>
      <pc:sldChg chg="modSp mod">
        <pc:chgData name="Arancibia, Janet" userId="7af9f458-d76d-4a32-8e0e-3ba54004c9ab" providerId="ADAL" clId="{61BEEF6B-B22F-5463-8E2A-7E001B17CFDA}" dt="2026-01-29T16:36:56.408" v="7" actId="14100"/>
        <pc:sldMkLst>
          <pc:docMk/>
          <pc:sldMk cId="4250189459" sldId="266"/>
        </pc:sldMkLst>
        <pc:spChg chg="mod">
          <ac:chgData name="Arancibia, Janet" userId="7af9f458-d76d-4a32-8e0e-3ba54004c9ab" providerId="ADAL" clId="{61BEEF6B-B22F-5463-8E2A-7E001B17CFDA}" dt="2026-01-29T16:36:56.408" v="7" actId="14100"/>
          <ac:spMkLst>
            <pc:docMk/>
            <pc:sldMk cId="4250189459" sldId="266"/>
            <ac:spMk id="3" creationId="{52E75411-0B3F-EF43-C5EA-751068CFF745}"/>
          </ac:spMkLst>
        </pc:spChg>
      </pc:sldChg>
      <pc:sldChg chg="modSp mod">
        <pc:chgData name="Arancibia, Janet" userId="7af9f458-d76d-4a32-8e0e-3ba54004c9ab" providerId="ADAL" clId="{61BEEF6B-B22F-5463-8E2A-7E001B17CFDA}" dt="2026-01-29T16:58:52.573" v="11" actId="14100"/>
        <pc:sldMkLst>
          <pc:docMk/>
          <pc:sldMk cId="4159353120" sldId="273"/>
        </pc:sldMkLst>
        <pc:spChg chg="mod">
          <ac:chgData name="Arancibia, Janet" userId="7af9f458-d76d-4a32-8e0e-3ba54004c9ab" providerId="ADAL" clId="{61BEEF6B-B22F-5463-8E2A-7E001B17CFDA}" dt="2026-01-29T16:58:52.573" v="11" actId="14100"/>
          <ac:spMkLst>
            <pc:docMk/>
            <pc:sldMk cId="4159353120" sldId="273"/>
            <ac:spMk id="2" creationId="{B19A42F2-53C9-3143-2F80-8C7D3D5FFE3C}"/>
          </ac:spMkLst>
        </pc:spChg>
      </pc:sldChg>
      <pc:sldChg chg="modNotesTx">
        <pc:chgData name="Arancibia, Janet" userId="7af9f458-d76d-4a32-8e0e-3ba54004c9ab" providerId="ADAL" clId="{61BEEF6B-B22F-5463-8E2A-7E001B17CFDA}" dt="2026-01-29T16:51:16.427" v="10" actId="20577"/>
        <pc:sldMkLst>
          <pc:docMk/>
          <pc:sldMk cId="843645801" sldId="280"/>
        </pc:sldMkLst>
      </pc:sldChg>
      <pc:sldChg chg="modSp mod">
        <pc:chgData name="Arancibia, Janet" userId="7af9f458-d76d-4a32-8e0e-3ba54004c9ab" providerId="ADAL" clId="{61BEEF6B-B22F-5463-8E2A-7E001B17CFDA}" dt="2026-01-29T17:00:12.633" v="12" actId="14100"/>
        <pc:sldMkLst>
          <pc:docMk/>
          <pc:sldMk cId="2091008181" sldId="284"/>
        </pc:sldMkLst>
        <pc:spChg chg="mod">
          <ac:chgData name="Arancibia, Janet" userId="7af9f458-d76d-4a32-8e0e-3ba54004c9ab" providerId="ADAL" clId="{61BEEF6B-B22F-5463-8E2A-7E001B17CFDA}" dt="2026-01-29T17:00:12.633" v="12" actId="14100"/>
          <ac:spMkLst>
            <pc:docMk/>
            <pc:sldMk cId="2091008181" sldId="284"/>
            <ac:spMk id="2" creationId="{CB0310C8-E13E-49A6-E8B7-87D9E7A3C0EA}"/>
          </ac:spMkLst>
        </pc:spChg>
      </pc:sldChg>
      <pc:sldChg chg="modSp mod">
        <pc:chgData name="Arancibia, Janet" userId="7af9f458-d76d-4a32-8e0e-3ba54004c9ab" providerId="ADAL" clId="{61BEEF6B-B22F-5463-8E2A-7E001B17CFDA}" dt="2026-01-29T16:45:48.748" v="8" actId="14100"/>
        <pc:sldMkLst>
          <pc:docMk/>
          <pc:sldMk cId="1542161000" sldId="289"/>
        </pc:sldMkLst>
        <pc:spChg chg="mod">
          <ac:chgData name="Arancibia, Janet" userId="7af9f458-d76d-4a32-8e0e-3ba54004c9ab" providerId="ADAL" clId="{61BEEF6B-B22F-5463-8E2A-7E001B17CFDA}" dt="2026-01-29T16:45:48.748" v="8" actId="14100"/>
          <ac:spMkLst>
            <pc:docMk/>
            <pc:sldMk cId="1542161000" sldId="289"/>
            <ac:spMk id="2" creationId="{40801589-8865-0655-6F69-5462B48E0EAE}"/>
          </ac:spMkLst>
        </pc:spChg>
      </pc:sldChg>
      <pc:sldMasterChg chg="modSldLayout">
        <pc:chgData name="Arancibia, Janet" userId="7af9f458-d76d-4a32-8e0e-3ba54004c9ab" providerId="ADAL" clId="{61BEEF6B-B22F-5463-8E2A-7E001B17CFDA}" dt="2026-01-29T16:35:27.553" v="6" actId="20577"/>
        <pc:sldMasterMkLst>
          <pc:docMk/>
          <pc:sldMasterMk cId="2113399045" sldId="2147483660"/>
        </pc:sldMasterMkLst>
        <pc:sldLayoutChg chg="modSp mod">
          <pc:chgData name="Arancibia, Janet" userId="7af9f458-d76d-4a32-8e0e-3ba54004c9ab" providerId="ADAL" clId="{61BEEF6B-B22F-5463-8E2A-7E001B17CFDA}" dt="2026-01-29T16:34:54.478" v="3" actId="255"/>
          <pc:sldLayoutMkLst>
            <pc:docMk/>
            <pc:sldMasterMk cId="2113399045" sldId="2147483660"/>
            <pc:sldLayoutMk cId="2923927821" sldId="2147483662"/>
          </pc:sldLayoutMkLst>
          <pc:spChg chg="mod">
            <ac:chgData name="Arancibia, Janet" userId="7af9f458-d76d-4a32-8e0e-3ba54004c9ab" providerId="ADAL" clId="{61BEEF6B-B22F-5463-8E2A-7E001B17CFDA}" dt="2026-01-29T16:34:54.478" v="3" actId="255"/>
            <ac:spMkLst>
              <pc:docMk/>
              <pc:sldMasterMk cId="2113399045" sldId="2147483660"/>
              <pc:sldLayoutMk cId="2923927821" sldId="2147483662"/>
              <ac:spMk id="9" creationId="{BAA424B6-7037-FE4A-8CED-50E298CC6953}"/>
            </ac:spMkLst>
          </pc:spChg>
        </pc:sldLayoutChg>
        <pc:sldLayoutChg chg="modSp mod">
          <pc:chgData name="Arancibia, Janet" userId="7af9f458-d76d-4a32-8e0e-3ba54004c9ab" providerId="ADAL" clId="{61BEEF6B-B22F-5463-8E2A-7E001B17CFDA}" dt="2026-01-29T16:35:07.992" v="4" actId="20577"/>
          <pc:sldLayoutMkLst>
            <pc:docMk/>
            <pc:sldMasterMk cId="2113399045" sldId="2147483660"/>
            <pc:sldLayoutMk cId="3347925749" sldId="2147483663"/>
          </pc:sldLayoutMkLst>
          <pc:spChg chg="mod">
            <ac:chgData name="Arancibia, Janet" userId="7af9f458-d76d-4a32-8e0e-3ba54004c9ab" providerId="ADAL" clId="{61BEEF6B-B22F-5463-8E2A-7E001B17CFDA}" dt="2026-01-29T16:35:07.992" v="4" actId="20577"/>
            <ac:spMkLst>
              <pc:docMk/>
              <pc:sldMasterMk cId="2113399045" sldId="2147483660"/>
              <pc:sldLayoutMk cId="3347925749" sldId="2147483663"/>
              <ac:spMk id="2" creationId="{3E4BEF51-4958-2B9C-52BA-142C49F32432}"/>
            </ac:spMkLst>
          </pc:spChg>
        </pc:sldLayoutChg>
        <pc:sldLayoutChg chg="modSp mod">
          <pc:chgData name="Arancibia, Janet" userId="7af9f458-d76d-4a32-8e0e-3ba54004c9ab" providerId="ADAL" clId="{61BEEF6B-B22F-5463-8E2A-7E001B17CFDA}" dt="2026-01-29T16:35:27.553" v="6" actId="20577"/>
          <pc:sldLayoutMkLst>
            <pc:docMk/>
            <pc:sldMasterMk cId="2113399045" sldId="2147483660"/>
            <pc:sldLayoutMk cId="2291955193" sldId="2147483668"/>
          </pc:sldLayoutMkLst>
          <pc:spChg chg="mod">
            <ac:chgData name="Arancibia, Janet" userId="7af9f458-d76d-4a32-8e0e-3ba54004c9ab" providerId="ADAL" clId="{61BEEF6B-B22F-5463-8E2A-7E001B17CFDA}" dt="2026-01-29T16:35:27.553" v="6" actId="20577"/>
            <ac:spMkLst>
              <pc:docMk/>
              <pc:sldMasterMk cId="2113399045" sldId="2147483660"/>
              <pc:sldLayoutMk cId="2291955193" sldId="2147483668"/>
              <ac:spMk id="2" creationId="{3A31D424-BB70-4637-4E55-1FDED185A75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b="1" noProof="0" dirty="0">
              <a:effectLst/>
            </a:endParaRPr>
          </a:p>
          <a:p>
            <a:r>
              <a:rPr lang="es-ES_tradnl" sz="1200" kern="1200" dirty="0">
                <a:solidFill>
                  <a:schemeClr val="tx1"/>
                </a:solidFill>
                <a:effectLst/>
                <a:latin typeface="+mn-lt"/>
                <a:ea typeface="+mn-ea"/>
                <a:cs typeface="+mn-cs"/>
              </a:rPr>
              <a:t>Como se mencionó en la lección anterior, el libro de Daniel fue escrito para personas que estaban reconfigurando su identidad, la cual estaba ligada al concepto de la tierra que Dios les había dado. Seguramente se preguntaban: </a:t>
            </a:r>
            <a:r>
              <a:rPr lang="es-ES_tradnl" sz="1200" i="1" kern="1200" dirty="0">
                <a:solidFill>
                  <a:schemeClr val="tx1"/>
                </a:solidFill>
                <a:effectLst/>
                <a:latin typeface="+mn-lt"/>
                <a:ea typeface="+mn-ea"/>
                <a:cs typeface="+mn-cs"/>
              </a:rPr>
              <a:t>¿Aún le importa a Dios su pueblo? ¿Está Él realmente en control de las naciones?</a:t>
            </a:r>
            <a:r>
              <a:rPr lang="es-ES_tradnl" sz="1200" kern="1200" dirty="0">
                <a:solidFill>
                  <a:schemeClr val="tx1"/>
                </a:solidFill>
                <a:effectLst/>
                <a:latin typeface="+mn-lt"/>
                <a:ea typeface="+mn-ea"/>
                <a:cs typeface="+mn-cs"/>
              </a:rPr>
              <a:t> Tengan presente esta lucha a medida que avanzamos en el libro.</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inicial—Sueños extraños</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¿Tienen algún sueño específico o recurrente que incluya desafiar las leyes de la naturaleza?</a:t>
            </a:r>
            <a:r>
              <a:rPr lang="es-ES_tradnl" sz="1200" i="1" kern="1200" dirty="0">
                <a:solidFill>
                  <a:schemeClr val="tx1"/>
                </a:solidFill>
                <a:effectLst/>
                <a:latin typeface="+mn-lt"/>
                <a:ea typeface="+mn-ea"/>
                <a:cs typeface="+mn-cs"/>
              </a:rPr>
              <a:t> (Ejemplos: respirar bajo el agua, volar, conversar con animales).</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Aunque los sueños no siempre coinciden con la realidad, a menudo incluyen fragmentos de nuestras experiencias recientes o recuerdos esenciales. Son una de las herramientas que Dios nos ha dado para procesar lo que sucede en nuestra vida. Pero los sueños espirituales son diferentes. El que está registrado en Daniel 2 predijo una serie de eventos que Dios llevaría a cabo a lo largo de varios siglos.</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Agentes de acción </a:t>
            </a:r>
            <a:r>
              <a:rPr lang="es-ES_tradnl" b="0" noProof="0" dirty="0">
                <a:solidFill>
                  <a:srgbClr val="141413"/>
                </a:solidFill>
                <a:effectLst/>
                <a:highlight>
                  <a:srgbClr val="00FFFF"/>
                </a:highlight>
                <a:latin typeface="Helvetica" pitchFamily="2" charset="0"/>
              </a:rPr>
              <a:t>(pg. 40,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determinarán los roles de Dios y los humanos en varias Escrituras.</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2:19–23</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Entonces el secreto fue revelado a Daniel en visión de noche, por lo cual bendijo Daniel al Dios del cielo. </a:t>
            </a:r>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Y Daniel habló y dijo: Sea bendito el nombre de Dios de siglos en siglos, porque suyos son el poder y la sabiduría. </a:t>
            </a:r>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Él muda los tiempos y las edades; quita reyes, y pone reyes; da la sabiduría a los sabios, y la ciencia a los entendidos. </a:t>
            </a:r>
            <a:r>
              <a:rPr lang="es-ES_tradnl" sz="1200" b="1" i="0" kern="1200" baseline="30000" noProof="1">
                <a:solidFill>
                  <a:schemeClr val="tx1"/>
                </a:solidFill>
                <a:effectLst/>
                <a:latin typeface="+mn-lt"/>
                <a:ea typeface="+mn-ea"/>
                <a:cs typeface="+mn-cs"/>
              </a:rPr>
              <a:t>22 </a:t>
            </a:r>
            <a:r>
              <a:rPr lang="es-ES_tradnl" sz="1200" b="0" i="0" kern="1200" noProof="1">
                <a:solidFill>
                  <a:schemeClr val="tx1"/>
                </a:solidFill>
                <a:effectLst/>
                <a:latin typeface="+mn-lt"/>
                <a:ea typeface="+mn-ea"/>
                <a:cs typeface="+mn-cs"/>
              </a:rPr>
              <a:t>Él revela lo profundo y lo escondido; conoce lo que está en tinieblas, y con él mora la luz. </a:t>
            </a:r>
            <a:r>
              <a:rPr lang="es-ES_tradnl" sz="1200" b="1" i="0" kern="1200" baseline="30000" noProof="1">
                <a:solidFill>
                  <a:schemeClr val="tx1"/>
                </a:solidFill>
                <a:effectLst/>
                <a:latin typeface="+mn-lt"/>
                <a:ea typeface="+mn-ea"/>
                <a:cs typeface="+mn-cs"/>
              </a:rPr>
              <a:t>23 </a:t>
            </a:r>
            <a:r>
              <a:rPr lang="es-ES_tradnl" sz="1200" b="0" i="0" kern="1200" noProof="1">
                <a:solidFill>
                  <a:schemeClr val="tx1"/>
                </a:solidFill>
                <a:effectLst/>
                <a:latin typeface="+mn-lt"/>
                <a:ea typeface="+mn-ea"/>
                <a:cs typeface="+mn-cs"/>
              </a:rPr>
              <a:t>A ti, oh Dios de mis padres, te doy gracias y te alabo, porque me has dado sabiduría y fuerza, y ahora me has revelado lo que te pedimos; pues nos has dado a conocer el asunto del rey.</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2:24–30</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24 </a:t>
            </a:r>
            <a:r>
              <a:rPr lang="es-ES_tradnl" sz="1200" b="0" i="0" kern="1200" noProof="1">
                <a:solidFill>
                  <a:schemeClr val="tx1"/>
                </a:solidFill>
                <a:effectLst/>
                <a:latin typeface="+mn-lt"/>
                <a:ea typeface="+mn-ea"/>
                <a:cs typeface="+mn-cs"/>
              </a:rPr>
              <a:t>Después de esto fue Daniel a Arioc, al cual el rey había puesto para matar a los sabios de Babilonia, y le dijo así: No mates a los sabios de Babilonia; llévame a la presencia del rey, y yo le mostraré la interpretación.</a:t>
            </a:r>
          </a:p>
          <a:p>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Entonces Arioc llevó prontamente a Daniel ante el rey, y le dijo así: He hallado un varón de los deportados de Judá, el cual dará al rey la interpretación. </a:t>
            </a:r>
            <a:r>
              <a:rPr lang="es-ES_tradnl" sz="1200" b="1" i="0" kern="1200" baseline="30000" noProof="1">
                <a:solidFill>
                  <a:schemeClr val="tx1"/>
                </a:solidFill>
                <a:effectLst/>
                <a:latin typeface="+mn-lt"/>
                <a:ea typeface="+mn-ea"/>
                <a:cs typeface="+mn-cs"/>
              </a:rPr>
              <a:t>26 </a:t>
            </a:r>
            <a:r>
              <a:rPr lang="es-ES_tradnl" sz="1200" b="0" i="0" kern="1200" noProof="1">
                <a:solidFill>
                  <a:schemeClr val="tx1"/>
                </a:solidFill>
                <a:effectLst/>
                <a:latin typeface="+mn-lt"/>
                <a:ea typeface="+mn-ea"/>
                <a:cs typeface="+mn-cs"/>
              </a:rPr>
              <a:t>Respondió el rey y dijo a Daniel, al cual llamaban Beltsasar: ¿Podrás tú hacerme conocer el sueño que vi, y su interpretación? </a:t>
            </a:r>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Daniel respondió delante del rey, diciendo: El misterio que el rey demanda, ni sabios, ni astrólogos, ni magos ni adivinos lo pueden revelar al rey. </a:t>
            </a:r>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Pero hay un Dios en los cielos, el cual revela los misterios, y él ha hecho saber al rey Nabucodonosor lo que ha de acontecer en los postreros días. He aquí tu sueño, y las visiones que has tenido en tu cama: </a:t>
            </a:r>
            <a:r>
              <a:rPr lang="es-ES_tradnl" sz="1200" b="1" i="0" kern="1200" baseline="30000" noProof="1">
                <a:solidFill>
                  <a:schemeClr val="tx1"/>
                </a:solidFill>
                <a:effectLst/>
                <a:latin typeface="+mn-lt"/>
                <a:ea typeface="+mn-ea"/>
                <a:cs typeface="+mn-cs"/>
              </a:rPr>
              <a:t>29 </a:t>
            </a:r>
            <a:r>
              <a:rPr lang="es-ES_tradnl" sz="1200" b="0" i="0" kern="1200" noProof="1">
                <a:solidFill>
                  <a:schemeClr val="tx1"/>
                </a:solidFill>
                <a:effectLst/>
                <a:latin typeface="+mn-lt"/>
                <a:ea typeface="+mn-ea"/>
                <a:cs typeface="+mn-cs"/>
              </a:rPr>
              <a:t>Estando tú, oh rey, en tu cama, te vinieron pensamientos por saber lo que había de ser en lo por venir; y el que revela los misterios te mostró lo que ha de ser. </a:t>
            </a:r>
            <a:r>
              <a:rPr lang="es-ES_tradnl" sz="1200" b="1" i="0" kern="1200" baseline="30000" noProof="1">
                <a:solidFill>
                  <a:schemeClr val="tx1"/>
                </a:solidFill>
                <a:effectLst/>
                <a:latin typeface="+mn-lt"/>
                <a:ea typeface="+mn-ea"/>
                <a:cs typeface="+mn-cs"/>
              </a:rPr>
              <a:t>30 </a:t>
            </a:r>
            <a:r>
              <a:rPr lang="es-ES_tradnl" sz="1200" b="0" i="0" kern="1200" noProof="1">
                <a:solidFill>
                  <a:schemeClr val="tx1"/>
                </a:solidFill>
                <a:effectLst/>
                <a:latin typeface="+mn-lt"/>
                <a:ea typeface="+mn-ea"/>
                <a:cs typeface="+mn-cs"/>
              </a:rPr>
              <a:t>Y a mí me ha sido revelado este misterio, no porque en mí haya más sabiduría que en todos los vivientes, sino para que se dé a conocer al rey la interpretación, y para que entiendas los pensamientos de tu corazón.</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Los sueños en la Biblia </a:t>
            </a:r>
            <a:r>
              <a:rPr lang="es-ES_tradnl" b="0" noProof="0" dirty="0">
                <a:solidFill>
                  <a:srgbClr val="141413"/>
                </a:solidFill>
                <a:effectLst/>
                <a:highlight>
                  <a:srgbClr val="00FFFF"/>
                </a:highlight>
                <a:latin typeface="Helvetica" pitchFamily="2" charset="0"/>
              </a:rPr>
              <a:t>(pg. 41,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Esta hoja informativa detalla los 21 sueños registrados en la Biblia. A diferencia de las visiones bíblicas, estos sueños ocurrieron mientras las personas dormían.</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Daniel 2:31–49</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31 </a:t>
            </a:r>
            <a:r>
              <a:rPr lang="es-ES_tradnl" sz="1200" b="0" i="0" kern="1200" noProof="1">
                <a:solidFill>
                  <a:schemeClr val="tx1"/>
                </a:solidFill>
                <a:effectLst/>
                <a:latin typeface="+mn-lt"/>
                <a:ea typeface="+mn-ea"/>
                <a:cs typeface="+mn-cs"/>
              </a:rPr>
              <a:t>Tú, oh rey, veías, y he aquí una gran imagen. Esta imagen, que era muy grande, y cuya gloria era muy sublime, estaba en pie delante de ti, y su aspecto era terrible. </a:t>
            </a:r>
            <a:r>
              <a:rPr lang="es-ES_tradnl" sz="1200" b="1" i="0" kern="1200" baseline="30000" noProof="1">
                <a:solidFill>
                  <a:schemeClr val="tx1"/>
                </a:solidFill>
                <a:effectLst/>
                <a:latin typeface="+mn-lt"/>
                <a:ea typeface="+mn-ea"/>
                <a:cs typeface="+mn-cs"/>
              </a:rPr>
              <a:t>32 </a:t>
            </a:r>
            <a:r>
              <a:rPr lang="es-ES_tradnl" sz="1200" b="0" i="0" kern="1200" noProof="1">
                <a:solidFill>
                  <a:schemeClr val="tx1"/>
                </a:solidFill>
                <a:effectLst/>
                <a:latin typeface="+mn-lt"/>
                <a:ea typeface="+mn-ea"/>
                <a:cs typeface="+mn-cs"/>
              </a:rPr>
              <a:t>La cabeza de esta imagen era de oro fino; su pecho y sus brazos, de plata; su vientre y sus muslos, de bronce; </a:t>
            </a:r>
            <a:r>
              <a:rPr lang="es-ES_tradnl" sz="1200" b="1" i="0" kern="1200" baseline="30000" noProof="1">
                <a:solidFill>
                  <a:schemeClr val="tx1"/>
                </a:solidFill>
                <a:effectLst/>
                <a:latin typeface="+mn-lt"/>
                <a:ea typeface="+mn-ea"/>
                <a:cs typeface="+mn-cs"/>
              </a:rPr>
              <a:t>33 </a:t>
            </a:r>
            <a:r>
              <a:rPr lang="es-ES_tradnl" sz="1200" b="0" i="0" kern="1200" noProof="1">
                <a:solidFill>
                  <a:schemeClr val="tx1"/>
                </a:solidFill>
                <a:effectLst/>
                <a:latin typeface="+mn-lt"/>
                <a:ea typeface="+mn-ea"/>
                <a:cs typeface="+mn-cs"/>
              </a:rPr>
              <a:t>sus piernas, de hierro; sus pies, en parte de hierro y en parte de barro cocido. </a:t>
            </a:r>
            <a:r>
              <a:rPr lang="es-ES_tradnl" sz="1200" b="1" i="0" kern="1200" baseline="30000" noProof="1">
                <a:solidFill>
                  <a:schemeClr val="tx1"/>
                </a:solidFill>
                <a:effectLst/>
                <a:latin typeface="+mn-lt"/>
                <a:ea typeface="+mn-ea"/>
                <a:cs typeface="+mn-cs"/>
              </a:rPr>
              <a:t>34 </a:t>
            </a:r>
            <a:r>
              <a:rPr lang="es-ES_tradnl" sz="1200" b="0" i="0" kern="1200" noProof="1">
                <a:solidFill>
                  <a:schemeClr val="tx1"/>
                </a:solidFill>
                <a:effectLst/>
                <a:latin typeface="+mn-lt"/>
                <a:ea typeface="+mn-ea"/>
                <a:cs typeface="+mn-cs"/>
              </a:rPr>
              <a:t>Estabas mirando, hasta que una piedra fue cortada, no con mano, e hirió a la imagen en sus pies de hierro y de barro cocido, y los desmenuzó. </a:t>
            </a:r>
            <a:r>
              <a:rPr lang="es-ES_tradnl" sz="1200" b="1" i="0" kern="1200" baseline="30000" noProof="1">
                <a:solidFill>
                  <a:schemeClr val="tx1"/>
                </a:solidFill>
                <a:effectLst/>
                <a:latin typeface="+mn-lt"/>
                <a:ea typeface="+mn-ea"/>
                <a:cs typeface="+mn-cs"/>
              </a:rPr>
              <a:t>35 </a:t>
            </a:r>
            <a:r>
              <a:rPr lang="es-ES_tradnl" sz="1200" b="0" i="0" kern="1200" noProof="1">
                <a:solidFill>
                  <a:schemeClr val="tx1"/>
                </a:solidFill>
                <a:effectLst/>
                <a:latin typeface="+mn-lt"/>
                <a:ea typeface="+mn-ea"/>
                <a:cs typeface="+mn-cs"/>
              </a:rPr>
              <a:t>Entonces fueron desmenuzados también el hierro, el barro cocido, el bronce, la plata y el oro, y fueron como tamo de las eras del verano, y se los llevó el viento sin que de ellos quedara rastro alguno. Mas la piedra que hirió a la imagen fue hecha un gran monte que llenó toda la tierra.</a:t>
            </a:r>
          </a:p>
          <a:p>
            <a:r>
              <a:rPr lang="es-ES_tradnl" sz="1200" b="1" i="0" kern="1200" baseline="30000" noProof="1">
                <a:solidFill>
                  <a:schemeClr val="tx1"/>
                </a:solidFill>
                <a:effectLst/>
                <a:latin typeface="+mn-lt"/>
                <a:ea typeface="+mn-ea"/>
                <a:cs typeface="+mn-cs"/>
              </a:rPr>
              <a:t>36 </a:t>
            </a:r>
            <a:r>
              <a:rPr lang="es-ES_tradnl" sz="1200" b="0" i="0" kern="1200" noProof="1">
                <a:solidFill>
                  <a:schemeClr val="tx1"/>
                </a:solidFill>
                <a:effectLst/>
                <a:latin typeface="+mn-lt"/>
                <a:ea typeface="+mn-ea"/>
                <a:cs typeface="+mn-cs"/>
              </a:rPr>
              <a:t>Este es el sueño; también la interpretación de él diremos en presencia del rey. </a:t>
            </a:r>
            <a:r>
              <a:rPr lang="es-ES_tradnl" sz="1200" b="1" i="0" kern="1200" baseline="30000" noProof="1">
                <a:solidFill>
                  <a:schemeClr val="tx1"/>
                </a:solidFill>
                <a:effectLst/>
                <a:latin typeface="+mn-lt"/>
                <a:ea typeface="+mn-ea"/>
                <a:cs typeface="+mn-cs"/>
              </a:rPr>
              <a:t>37 </a:t>
            </a:r>
            <a:r>
              <a:rPr lang="es-ES_tradnl" sz="1200" b="0" i="0" kern="1200" noProof="1">
                <a:solidFill>
                  <a:schemeClr val="tx1"/>
                </a:solidFill>
                <a:effectLst/>
                <a:latin typeface="+mn-lt"/>
                <a:ea typeface="+mn-ea"/>
                <a:cs typeface="+mn-cs"/>
              </a:rPr>
              <a:t>Tú, oh rey, eres rey de reyes; porque el Dios del cielo te ha dado reino, poder, fuerza y majestad. </a:t>
            </a:r>
            <a:r>
              <a:rPr lang="es-ES_tradnl" sz="1200" b="1" i="0" kern="1200" baseline="30000" noProof="1">
                <a:solidFill>
                  <a:schemeClr val="tx1"/>
                </a:solidFill>
                <a:effectLst/>
                <a:latin typeface="+mn-lt"/>
                <a:ea typeface="+mn-ea"/>
                <a:cs typeface="+mn-cs"/>
              </a:rPr>
              <a:t>38 </a:t>
            </a:r>
            <a:r>
              <a:rPr lang="es-ES_tradnl" sz="1200" b="0" i="0" kern="1200" noProof="1">
                <a:solidFill>
                  <a:schemeClr val="tx1"/>
                </a:solidFill>
                <a:effectLst/>
                <a:latin typeface="+mn-lt"/>
                <a:ea typeface="+mn-ea"/>
                <a:cs typeface="+mn-cs"/>
              </a:rPr>
              <a:t>Y dondequiera que habitan hijos de hombres, bestias del campo y aves del cielo, él los ha entregado en tu mano, y te ha dado el dominio sobre todo; tú eres aquella cabeza de oro. </a:t>
            </a:r>
            <a:r>
              <a:rPr lang="es-ES_tradnl" sz="1200" b="1" i="0" kern="1200" baseline="30000" noProof="1">
                <a:solidFill>
                  <a:schemeClr val="tx1"/>
                </a:solidFill>
                <a:effectLst/>
                <a:latin typeface="+mn-lt"/>
                <a:ea typeface="+mn-ea"/>
                <a:cs typeface="+mn-cs"/>
              </a:rPr>
              <a:t>39 </a:t>
            </a:r>
            <a:r>
              <a:rPr lang="es-ES_tradnl" sz="1200" b="0" i="0" kern="1200" noProof="1">
                <a:solidFill>
                  <a:schemeClr val="tx1"/>
                </a:solidFill>
                <a:effectLst/>
                <a:latin typeface="+mn-lt"/>
                <a:ea typeface="+mn-ea"/>
                <a:cs typeface="+mn-cs"/>
              </a:rPr>
              <a:t>Y después de ti se levantará otro reino inferior al tuyo; y luego un tercer reino de bronce, el cual dominará sobre toda la tierra. </a:t>
            </a:r>
            <a:r>
              <a:rPr lang="es-ES_tradnl" sz="1200" b="1" i="0" kern="1200" baseline="30000" noProof="1">
                <a:solidFill>
                  <a:schemeClr val="tx1"/>
                </a:solidFill>
                <a:effectLst/>
                <a:latin typeface="+mn-lt"/>
                <a:ea typeface="+mn-ea"/>
                <a:cs typeface="+mn-cs"/>
              </a:rPr>
              <a:t>40 </a:t>
            </a:r>
            <a:r>
              <a:rPr lang="es-ES_tradnl" sz="1200" b="0" i="0" kern="1200" noProof="1">
                <a:solidFill>
                  <a:schemeClr val="tx1"/>
                </a:solidFill>
                <a:effectLst/>
                <a:latin typeface="+mn-lt"/>
                <a:ea typeface="+mn-ea"/>
                <a:cs typeface="+mn-cs"/>
              </a:rPr>
              <a:t>Y el cuarto reino será fuerte como hierro; y como el hierro desmenuza y rompe todas las cosas, desmenuzará y quebrantará todo. </a:t>
            </a:r>
            <a:r>
              <a:rPr lang="es-ES_tradnl" sz="1200" b="1" i="0" kern="1200" baseline="30000" noProof="1">
                <a:solidFill>
                  <a:schemeClr val="tx1"/>
                </a:solidFill>
                <a:effectLst/>
                <a:latin typeface="+mn-lt"/>
                <a:ea typeface="+mn-ea"/>
                <a:cs typeface="+mn-cs"/>
              </a:rPr>
              <a:t>41 </a:t>
            </a:r>
            <a:r>
              <a:rPr lang="es-ES_tradnl" sz="1200" b="0" i="0" kern="1200" noProof="1">
                <a:solidFill>
                  <a:schemeClr val="tx1"/>
                </a:solidFill>
                <a:effectLst/>
                <a:latin typeface="+mn-lt"/>
                <a:ea typeface="+mn-ea"/>
                <a:cs typeface="+mn-cs"/>
              </a:rPr>
              <a:t>Y lo que viste de los pies y los dedos, en parte de barro cocido de alfarero y en parte de hierro, será un reino dividido; mas habrá en él algo de la fuerza del hierro, así como viste hierro mezclado con barro cocido. </a:t>
            </a:r>
            <a:r>
              <a:rPr lang="es-ES_tradnl" sz="1200" b="1" i="0" kern="1200" baseline="30000" noProof="1">
                <a:solidFill>
                  <a:schemeClr val="tx1"/>
                </a:solidFill>
                <a:effectLst/>
                <a:latin typeface="+mn-lt"/>
                <a:ea typeface="+mn-ea"/>
                <a:cs typeface="+mn-cs"/>
              </a:rPr>
              <a:t>42 </a:t>
            </a:r>
            <a:r>
              <a:rPr lang="es-ES_tradnl" sz="1200" b="0" i="0" kern="1200" noProof="1">
                <a:solidFill>
                  <a:schemeClr val="tx1"/>
                </a:solidFill>
                <a:effectLst/>
                <a:latin typeface="+mn-lt"/>
                <a:ea typeface="+mn-ea"/>
                <a:cs typeface="+mn-cs"/>
              </a:rPr>
              <a:t>Y por ser los dedos de los pies en parte de hierro y en parte de barro cocido, el reino será en parte fuerte, y en parte frágil. </a:t>
            </a:r>
            <a:r>
              <a:rPr lang="es-ES_tradnl" sz="1200" b="1" i="0" kern="1200" baseline="30000" noProof="1">
                <a:solidFill>
                  <a:schemeClr val="tx1"/>
                </a:solidFill>
                <a:effectLst/>
                <a:latin typeface="+mn-lt"/>
                <a:ea typeface="+mn-ea"/>
                <a:cs typeface="+mn-cs"/>
              </a:rPr>
              <a:t>43 </a:t>
            </a:r>
            <a:r>
              <a:rPr lang="es-ES_tradnl" sz="1200" b="0" i="0" kern="1200" noProof="1">
                <a:solidFill>
                  <a:schemeClr val="tx1"/>
                </a:solidFill>
                <a:effectLst/>
                <a:latin typeface="+mn-lt"/>
                <a:ea typeface="+mn-ea"/>
                <a:cs typeface="+mn-cs"/>
              </a:rPr>
              <a:t>Así como viste el hierro mezclado con barro, se mezclarán por medio de alianzas humanas; pero no se unirán el uno con el otro, como el hierro no se mezcla con el barro. </a:t>
            </a:r>
            <a:r>
              <a:rPr lang="es-ES_tradnl" sz="1200" b="1" i="0" kern="1200" baseline="30000" noProof="1">
                <a:solidFill>
                  <a:schemeClr val="tx1"/>
                </a:solidFill>
                <a:effectLst/>
                <a:latin typeface="+mn-lt"/>
                <a:ea typeface="+mn-ea"/>
                <a:cs typeface="+mn-cs"/>
              </a:rPr>
              <a:t>44 </a:t>
            </a:r>
            <a:r>
              <a:rPr lang="es-ES_tradnl" sz="1200" b="0" i="0" kern="1200" noProof="1">
                <a:solidFill>
                  <a:schemeClr val="tx1"/>
                </a:solidFill>
                <a:effectLst/>
                <a:latin typeface="+mn-lt"/>
                <a:ea typeface="+mn-ea"/>
                <a:cs typeface="+mn-cs"/>
              </a:rPr>
              <a:t>Y en los días de estos reyes el Dios del cielo levantará un reino que no será jamás destruido, ni será el reino dejado a otro pueblo; desmenuzará y consumirá a todos estos reinos, pero él permanecerá para siempre, </a:t>
            </a:r>
            <a:r>
              <a:rPr lang="es-ES_tradnl" sz="1200" b="1" i="0" kern="1200" baseline="30000" noProof="1">
                <a:solidFill>
                  <a:schemeClr val="tx1"/>
                </a:solidFill>
                <a:effectLst/>
                <a:latin typeface="+mn-lt"/>
                <a:ea typeface="+mn-ea"/>
                <a:cs typeface="+mn-cs"/>
              </a:rPr>
              <a:t>45 </a:t>
            </a:r>
            <a:r>
              <a:rPr lang="es-ES_tradnl" sz="1200" b="0" i="0" kern="1200" noProof="1">
                <a:solidFill>
                  <a:schemeClr val="tx1"/>
                </a:solidFill>
                <a:effectLst/>
                <a:latin typeface="+mn-lt"/>
                <a:ea typeface="+mn-ea"/>
                <a:cs typeface="+mn-cs"/>
              </a:rPr>
              <a:t>de la manera que viste que del monte fue cortada una piedra, no con mano, la cual desmenuzó el hierro, el bronce, el barro, la plata y el oro. El gran Dios ha mostrado al rey lo que ha de acontecer en lo por venir; y el sueño es verdadero, y fiel su interpretación.</a:t>
            </a:r>
          </a:p>
          <a:p>
            <a:r>
              <a:rPr lang="es-ES_tradnl" sz="1200" b="1" i="0" kern="1200" baseline="30000" noProof="1">
                <a:solidFill>
                  <a:schemeClr val="tx1"/>
                </a:solidFill>
                <a:effectLst/>
                <a:latin typeface="+mn-lt"/>
                <a:ea typeface="+mn-ea"/>
                <a:cs typeface="+mn-cs"/>
              </a:rPr>
              <a:t>46 </a:t>
            </a:r>
            <a:r>
              <a:rPr lang="es-ES_tradnl" sz="1200" b="0" i="0" kern="1200" noProof="1">
                <a:solidFill>
                  <a:schemeClr val="tx1"/>
                </a:solidFill>
                <a:effectLst/>
                <a:latin typeface="+mn-lt"/>
                <a:ea typeface="+mn-ea"/>
                <a:cs typeface="+mn-cs"/>
              </a:rPr>
              <a:t>Entonces el rey Nabucodonosor se postró sobre su rostro y se humilló ante Daniel, y mandó que le ofreciesen presentes e incienso. </a:t>
            </a:r>
            <a:r>
              <a:rPr lang="es-ES_tradnl" sz="1200" b="1" i="0" kern="1200" baseline="30000" noProof="1">
                <a:solidFill>
                  <a:schemeClr val="tx1"/>
                </a:solidFill>
                <a:effectLst/>
                <a:latin typeface="+mn-lt"/>
                <a:ea typeface="+mn-ea"/>
                <a:cs typeface="+mn-cs"/>
              </a:rPr>
              <a:t>47 </a:t>
            </a:r>
            <a:r>
              <a:rPr lang="es-ES_tradnl" sz="1200" b="0" i="0" kern="1200" noProof="1">
                <a:solidFill>
                  <a:schemeClr val="tx1"/>
                </a:solidFill>
                <a:effectLst/>
                <a:latin typeface="+mn-lt"/>
                <a:ea typeface="+mn-ea"/>
                <a:cs typeface="+mn-cs"/>
              </a:rPr>
              <a:t>El rey habló a Daniel, y dijo: Ciertamente el Dios vuestro es Dios de dioses, y Señor de los reyes, y el que revela los misterios, pues pudiste revelar este misterio. </a:t>
            </a:r>
            <a:r>
              <a:rPr lang="es-ES_tradnl" sz="1200" b="1" i="0" kern="1200" baseline="30000" noProof="1">
                <a:solidFill>
                  <a:schemeClr val="tx1"/>
                </a:solidFill>
                <a:effectLst/>
                <a:latin typeface="+mn-lt"/>
                <a:ea typeface="+mn-ea"/>
                <a:cs typeface="+mn-cs"/>
              </a:rPr>
              <a:t>48 </a:t>
            </a:r>
            <a:r>
              <a:rPr lang="es-ES_tradnl" sz="1200" b="0" i="0" kern="1200" noProof="1">
                <a:solidFill>
                  <a:schemeClr val="tx1"/>
                </a:solidFill>
                <a:effectLst/>
                <a:latin typeface="+mn-lt"/>
                <a:ea typeface="+mn-ea"/>
                <a:cs typeface="+mn-cs"/>
              </a:rPr>
              <a:t>Entonces el rey engrandeció a Daniel, y le dio muchos honores y grandes dones, y le hizo gobernador de toda la provincia de Babilonia, y jefe supremo de todos los sabios de Babilonia. </a:t>
            </a:r>
            <a:r>
              <a:rPr lang="es-ES_tradnl" sz="1200" b="1" i="0" kern="1200" baseline="30000" noProof="1">
                <a:solidFill>
                  <a:schemeClr val="tx1"/>
                </a:solidFill>
                <a:effectLst/>
                <a:latin typeface="+mn-lt"/>
                <a:ea typeface="+mn-ea"/>
                <a:cs typeface="+mn-cs"/>
              </a:rPr>
              <a:t>49 </a:t>
            </a:r>
            <a:r>
              <a:rPr lang="es-ES_tradnl" sz="1200" b="0" i="0" kern="1200" noProof="1">
                <a:solidFill>
                  <a:schemeClr val="tx1"/>
                </a:solidFill>
                <a:effectLst/>
                <a:latin typeface="+mn-lt"/>
                <a:ea typeface="+mn-ea"/>
                <a:cs typeface="+mn-cs"/>
              </a:rPr>
              <a:t>Y Daniel solicitó del rey, y obtuvo que pusiera sobre los negocios de la provincia de Babilonia a Sadrac, Mesac y Abed-nego; y Daniel estaba en la corte del rey.</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dirty="0">
                <a:solidFill>
                  <a:schemeClr val="tx1"/>
                </a:solidFill>
                <a:effectLst/>
                <a:latin typeface="+mn-lt"/>
                <a:ea typeface="+mn-ea"/>
                <a:cs typeface="+mn-cs"/>
              </a:rPr>
              <a:t>Uno de los principales mensajes de Daniel es que Dios está activo, interesado y en control de los asuntos humanos. Tendemos a centrarnos en las horas y los días, pero Él ve años, décadas y siglos. Medimos los ciclos electorales, pero Él planifica el auge y la caída de las civilizaciones. Somos mortales terrenales, pero Él es el Dios del cielo.</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Daniel 2:1–49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reconocerán el impacto de este pasaje en su público judío original.</a:t>
            </a:r>
          </a:p>
          <a:p>
            <a:pPr marL="685800" lvl="1" indent="-228600">
              <a:buFont typeface="+mj-lt"/>
              <a:buAutoNum type="arabicPeriod"/>
            </a:pPr>
            <a:r>
              <a:rPr lang="es-ES_tradnl" sz="1200" kern="1200" dirty="0">
                <a:solidFill>
                  <a:schemeClr val="tx1"/>
                </a:solidFill>
                <a:effectLst/>
                <a:latin typeface="+mn-lt"/>
                <a:ea typeface="+mn-ea"/>
                <a:cs typeface="+mn-cs"/>
              </a:rPr>
              <a:t>Los alumnos experimentarán cómo Dios puede personalizar su revelación para llegar a diferentes culturas. </a:t>
            </a:r>
          </a:p>
          <a:p>
            <a:pPr marL="685800" lvl="1" indent="-228600">
              <a:buFont typeface="+mj-lt"/>
              <a:buAutoNum type="arabicPeriod"/>
            </a:pPr>
            <a:r>
              <a:rPr lang="es-ES_tradnl" sz="1200" kern="1200" dirty="0">
                <a:solidFill>
                  <a:schemeClr val="tx1"/>
                </a:solidFill>
                <a:effectLst/>
                <a:latin typeface="+mn-lt"/>
                <a:ea typeface="+mn-ea"/>
                <a:cs typeface="+mn-cs"/>
              </a:rPr>
              <a:t>Los alumnos recordarán que la perspectiva de Dios sobre cada situación es más amplia que la nuestra.</a:t>
            </a:r>
            <a:endParaRPr lang="es-ES_tradnl" sz="1200" kern="1200" noProof="1">
              <a:solidFill>
                <a:schemeClr val="tx1"/>
              </a:solidFill>
              <a:effectLst/>
              <a:latin typeface="+mn-lt"/>
              <a:ea typeface="+mn-ea"/>
              <a:cs typeface="+mn-cs"/>
            </a:endParaRPr>
          </a:p>
          <a:p>
            <a:pPr marL="1143000" lvl="2" indent="-228600">
              <a:buFont typeface="+mj-lt"/>
              <a:buAutoNum type="arabicPeriod"/>
            </a:pPr>
            <a:endParaRPr lang="es-ES_tradnl" sz="1200" kern="1200" noProof="1">
              <a:solidFill>
                <a:schemeClr val="tx1"/>
              </a:solidFill>
              <a:effectLst/>
              <a:latin typeface="+mn-lt"/>
              <a:ea typeface="+mn-ea"/>
              <a:cs typeface="+mn-cs"/>
            </a:endParaRPr>
          </a:p>
          <a:p>
            <a:endParaRPr lang="es-ES_tradnl" b="1" noProof="0" dirty="0">
              <a:solidFill>
                <a:srgbClr val="141413"/>
              </a:solidFill>
              <a:effectLst/>
              <a:highlight>
                <a:srgbClr val="00FFFF"/>
              </a:highlight>
              <a:latin typeface="Helvetica" pitchFamily="2" charset="0"/>
            </a:endParaRPr>
          </a:p>
          <a:p>
            <a:r>
              <a:rPr lang="es-ES_tradnl" b="1" noProof="0" dirty="0">
                <a:solidFill>
                  <a:srgbClr val="141413"/>
                </a:solidFill>
                <a:effectLst/>
                <a:highlight>
                  <a:srgbClr val="00FFFF"/>
                </a:highlight>
                <a:latin typeface="Helvetica" pitchFamily="2" charset="0"/>
              </a:rPr>
              <a:t>Folleto—Recurso 1: Dos soñadores </a:t>
            </a:r>
            <a:r>
              <a:rPr lang="es-ES_tradnl" b="0" noProof="0" dirty="0">
                <a:solidFill>
                  <a:srgbClr val="141413"/>
                </a:solidFill>
                <a:effectLst/>
                <a:highlight>
                  <a:srgbClr val="00FFFF"/>
                </a:highlight>
                <a:latin typeface="Helvetica" pitchFamily="2" charset="0"/>
              </a:rPr>
              <a:t>(pg. 39,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compararán los paralelismos en las historias de José y Daniel.</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effectLst/>
                <a:highlight>
                  <a:srgbClr val="00FFFF"/>
                </a:highlight>
                <a:latin typeface="Franklin Gothic Medium" panose="020B0603020102020204" pitchFamily="34" charset="0"/>
              </a:rPr>
              <a:t>Utilice esta diapositiva en blanco para agregar su propio contenido.</a:t>
            </a:r>
            <a:endParaRPr lang="es-ES_tradnl" noProof="0" dirty="0">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800" b="1" noProof="1">
                <a:effectLst/>
                <a:latin typeface="ProximaNovaCond"/>
              </a:rPr>
              <a:t>Daniel 2:1–9</a:t>
            </a:r>
            <a:endParaRPr lang="es-ES_tradnl" b="1" noProof="1">
              <a:effectLst/>
              <a:latin typeface="Franklin Gothic Book" panose="020B0503020102020204" pitchFamily="34" charset="0"/>
            </a:endParaRPr>
          </a:p>
          <a:p>
            <a:endParaRPr lang="es-ES_tradnl" noProof="1">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En el segundo año del reinado de Nabucodonosor, tuvo Nabucodonosor sueños, y se perturbó su espíritu, y se le fue el sueño. </a:t>
            </a:r>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Hizo llamar el rey a magos, astrólogos, encantadores y caldeos, para que le explicasen sus sueños. Vinieron, pues, y se presentaron delante del rey. </a:t>
            </a:r>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Y el rey les dijo: He tenido un sueño, y mi espíritu se ha turbado por saber el sueño. </a:t>
            </a:r>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Entonces hablaron los caldeos al rey en lengua aramea: Rey, para siempre vive; di el sueño a tus siervos, y te mostraremos la interpretación. </a:t>
            </a:r>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Respondió el rey y dijo a los caldeos: El asunto lo olvidé; si no me mostráis el sueño y su interpretación, seréis hechos pedazos, y vuestras casas serán convertidas en muladares. </a:t>
            </a:r>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Y si me mostrareis el sueño y su interpretación, recibiréis de mí dones y favores y gran honra. Decidme, pues, el sueño y su interpretación.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Respondieron por segunda vez, y dijeron: Diga el rey el sueño a sus siervos, y le mostraremos la interpretación. </a:t>
            </a:r>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El rey respondió y dijo: Yo conozco ciertamente que vosotros ponéis dilaciones, porque veis que el asunto se me ha ido.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Si no me mostráis el sueño, una sola sentencia hay para vosotros. Ciertamente preparáis respuesta mentirosa y perversa que decir delante de mí, entre tanto que pasa el tiempo. Decidme, pues, el sueño, para que yo sepa que me podéis dar su interpretación.</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2:10–13</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Los caldeos respondieron delante del rey, y dijeron: No hay hombre sobre la tierra que pueda declarar el asunto del rey; además de esto, ningún rey, príncipe ni señor preguntó cosa semejante a ningún mago ni astrólogo ni caldeo. </a:t>
            </a:r>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Porque el asunto que el rey demanda es difícil, y no hay quien lo pueda declarar al rey, salvo los dioses cuya morada no es con la carne.</a:t>
            </a:r>
          </a:p>
          <a:p>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Por esto el rey con ira y con gran enojo mandó que matasen a todos los sabios de Babilonia. </a:t>
            </a:r>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Y se publicó el edicto de que los sabios fueran llevados a la muerte; y buscaron a Daniel y a sus compañeros para matarlos.</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ED3FB-E972-AECF-BDEB-385EB57099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824E0B-509C-2114-6CCA-EEE5959AB3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5AFD61-E3F2-ED63-B942-D9F87DAE4195}"/>
              </a:ext>
            </a:extLst>
          </p:cNvPr>
          <p:cNvSpPr>
            <a:spLocks noGrp="1"/>
          </p:cNvSpPr>
          <p:nvPr>
            <p:ph type="body" idx="1"/>
          </p:nvPr>
        </p:nvSpPr>
        <p:spPr/>
        <p:txBody>
          <a:bodyPr/>
          <a:lstStyle/>
          <a:p>
            <a:endParaRPr lang="en-US" b="0" dirty="0"/>
          </a:p>
        </p:txBody>
      </p:sp>
      <p:sp>
        <p:nvSpPr>
          <p:cNvPr id="4" name="Slide Number Placeholder 3">
            <a:extLst>
              <a:ext uri="{FF2B5EF4-FFF2-40B4-BE49-F238E27FC236}">
                <a16:creationId xmlns:a16="http://schemas.microsoft.com/office/drawing/2014/main" id="{06C78ACE-798D-2E7D-E73B-7F31FBDF45FF}"/>
              </a:ext>
            </a:extLst>
          </p:cNvPr>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529649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2:14–18</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Entonces Daniel habló sabia y prudentemente a Arioc, capitán de la guardia del rey, que había salido para matar a los sabios de Babilonia. </a:t>
            </a:r>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Habló y dijo a Arioc capitán del rey: ¿Cuál es la causa de que este edicto se publique de parte del rey tan apresuradamente? Entonces Arioc hizo saber a Daniel lo que había. </a:t>
            </a:r>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Y Daniel entró y pidió al rey que le diese tiempo, y que él mostraría la interpretación al rey.</a:t>
            </a:r>
          </a:p>
          <a:p>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Luego se fue Daniel a su casa e hizo saber lo que había a Ananías, Misael y Azarías, sus compañeros, </a:t>
            </a:r>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para que pidiesen misericordias del Dios del cielo sobre este misterio, a fin de que Daniel y sus compañeros no pereciesen con los otros sabios de Babilonia.</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39271D6-E6FC-4F22-2F80-0840BB539943}"/>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3" name="AutoShape 4">
            <a:extLst>
              <a:ext uri="{FF2B5EF4-FFF2-40B4-BE49-F238E27FC236}">
                <a16:creationId xmlns:a16="http://schemas.microsoft.com/office/drawing/2014/main" id="{B0D351AE-C42A-C3CF-81F7-E244D0BE2268}"/>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5" name="AutoShape 4">
            <a:extLst>
              <a:ext uri="{FF2B5EF4-FFF2-40B4-BE49-F238E27FC236}">
                <a16:creationId xmlns:a16="http://schemas.microsoft.com/office/drawing/2014/main" id="{53B3B85A-F1AB-A05C-6686-43E4FF53853F}"/>
              </a:ext>
            </a:extLst>
          </p:cNvPr>
          <p:cNvSpPr/>
          <p:nvPr userDrawn="1"/>
        </p:nvSpPr>
        <p:spPr>
          <a:xfrm>
            <a:off x="7105140" y="6025913"/>
            <a:ext cx="10264976" cy="3246649"/>
          </a:xfrm>
          <a:prstGeom prst="rect">
            <a:avLst/>
          </a:prstGeom>
          <a:solidFill>
            <a:srgbClr val="145C6F">
              <a:alpha val="35000"/>
            </a:srgbClr>
          </a:solidFill>
        </p:spPr>
        <p:txBody>
          <a:bodyPr/>
          <a:lstStyle/>
          <a:p>
            <a:endParaRPr lang="en-US"/>
          </a:p>
        </p:txBody>
      </p:sp>
      <p:sp>
        <p:nvSpPr>
          <p:cNvPr id="10" name="TextBox 9">
            <a:extLst>
              <a:ext uri="{FF2B5EF4-FFF2-40B4-BE49-F238E27FC236}">
                <a16:creationId xmlns:a16="http://schemas.microsoft.com/office/drawing/2014/main" id="{0B9F3E3D-51D5-A6B6-FF72-EB3287B207FD}"/>
              </a:ext>
            </a:extLst>
          </p:cNvPr>
          <p:cNvSpPr txBox="1"/>
          <p:nvPr userDrawn="1"/>
        </p:nvSpPr>
        <p:spPr>
          <a:xfrm>
            <a:off x="7637142" y="6430559"/>
            <a:ext cx="8824154" cy="2308324"/>
          </a:xfrm>
          <a:prstGeom prst="rect">
            <a:avLst/>
          </a:prstGeom>
          <a:noFill/>
        </p:spPr>
        <p:txBody>
          <a:bodyPr wrap="square" lIns="0" tIns="0" rIns="0" bIns="0" rtlCol="0" anchor="t">
            <a:spAutoFit/>
          </a:bodyPr>
          <a:lstStyle/>
          <a:p>
            <a:pPr marL="0">
              <a:lnSpc>
                <a:spcPct val="100000"/>
              </a:lnSpc>
              <a:spcBef>
                <a:spcPts val="1800"/>
              </a:spcBef>
            </a:pPr>
            <a:r>
              <a:rPr lang="es-ES_tradnl" sz="3000" b="0" i="1" kern="1200" noProof="1">
                <a:solidFill>
                  <a:schemeClr val="tx1"/>
                </a:solidFill>
                <a:effectLst/>
                <a:latin typeface="Corbel" panose="020B0503020204020204" pitchFamily="34" charset="0"/>
                <a:ea typeface="+mn-ea"/>
                <a:cs typeface="+mn-cs"/>
              </a:rPr>
              <a:t>Cuando se escribió el libro de Daniel, el pueblo de Israel estaba en crisis. Habían perdido la protección de Dios y estaban en un territorio enemigo. ¿Cómo podrían vivir como pueblo de Dios sin acceso al templo? ¿Regresarían alguna vez a la Tierra Prometida?</a:t>
            </a:r>
          </a:p>
        </p:txBody>
      </p:sp>
      <p:sp>
        <p:nvSpPr>
          <p:cNvPr id="13" name="AutoShape 3">
            <a:extLst>
              <a:ext uri="{FF2B5EF4-FFF2-40B4-BE49-F238E27FC236}">
                <a16:creationId xmlns:a16="http://schemas.microsoft.com/office/drawing/2014/main" id="{B692E726-54A2-75BF-FE02-13240459FED2}"/>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4" name="TextBox 6">
            <a:extLst>
              <a:ext uri="{FF2B5EF4-FFF2-40B4-BE49-F238E27FC236}">
                <a16:creationId xmlns:a16="http://schemas.microsoft.com/office/drawing/2014/main" id="{1FE7FF8E-995E-207F-671E-200F9E317BEB}"/>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LIBRO DE</a:t>
            </a:r>
          </a:p>
        </p:txBody>
      </p:sp>
      <p:sp>
        <p:nvSpPr>
          <p:cNvPr id="15" name="TextBox 6">
            <a:extLst>
              <a:ext uri="{FF2B5EF4-FFF2-40B4-BE49-F238E27FC236}">
                <a16:creationId xmlns:a16="http://schemas.microsoft.com/office/drawing/2014/main" id="{E99F94E6-41CA-35E3-846A-05DBBCB0347E}"/>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
        <p:nvSpPr>
          <p:cNvPr id="16" name="TextBox 8">
            <a:extLst>
              <a:ext uri="{FF2B5EF4-FFF2-40B4-BE49-F238E27FC236}">
                <a16:creationId xmlns:a16="http://schemas.microsoft.com/office/drawing/2014/main" id="{6C3C8F9C-973D-8A95-A26D-9B0679C36628}"/>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2, MARZO A AGOSTO 2026</a:t>
            </a:r>
          </a:p>
        </p:txBody>
      </p:sp>
      <p:pic>
        <p:nvPicPr>
          <p:cNvPr id="17" name="Picture 16">
            <a:extLst>
              <a:ext uri="{FF2B5EF4-FFF2-40B4-BE49-F238E27FC236}">
                <a16:creationId xmlns:a16="http://schemas.microsoft.com/office/drawing/2014/main" id="{1160C32C-9763-ED20-21C7-613AE3087314}"/>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9" name="TextBox 8">
            <a:extLst>
              <a:ext uri="{FF2B5EF4-FFF2-40B4-BE49-F238E27FC236}">
                <a16:creationId xmlns:a16="http://schemas.microsoft.com/office/drawing/2014/main" id="{BAA424B6-7037-FE4A-8CED-50E298CC6953}"/>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6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Daniel 2:44</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r="44528"/>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NABUCODONOSOR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BUSCA RESPUESTAS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 t="-5" r="35205"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LA VISIÓN QUE DIOS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DIO A DANIEL</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053" t="10039" r="5518" b="19499"/>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NABUCODONOSOR CREE</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3" name="TextBox 2">
            <a:extLst>
              <a:ext uri="{FF2B5EF4-FFF2-40B4-BE49-F238E27FC236}">
                <a16:creationId xmlns:a16="http://schemas.microsoft.com/office/drawing/2014/main" id="{0ACBE214-2760-F42B-4B2F-37A794068613}"/>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s-ES_tradnl"/>
          </a:p>
        </p:txBody>
      </p:sp>
      <p:sp>
        <p:nvSpPr>
          <p:cNvPr id="6" name="TextBox 5">
            <a:extLst>
              <a:ext uri="{FF2B5EF4-FFF2-40B4-BE49-F238E27FC236}">
                <a16:creationId xmlns:a16="http://schemas.microsoft.com/office/drawing/2014/main" id="{BE442E7E-F644-93F0-E815-E2B23CC398E2}"/>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145C6F"/>
          </a:solidFill>
        </p:spPr>
        <p:txBody>
          <a:bodyPr/>
          <a:lstStyle/>
          <a:p>
            <a:endParaRPr lang="es-ES_tradnl"/>
          </a:p>
        </p:txBody>
      </p:sp>
      <p:sp>
        <p:nvSpPr>
          <p:cNvPr id="2" name="TextBox 1">
            <a:extLst>
              <a:ext uri="{FF2B5EF4-FFF2-40B4-BE49-F238E27FC236}">
                <a16:creationId xmlns:a16="http://schemas.microsoft.com/office/drawing/2014/main" id="{A3EAD39F-50A9-87BC-6CBE-4533FA7C60BA}"/>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
        <p:nvSpPr>
          <p:cNvPr id="10" name="TextBox 9">
            <a:extLst>
              <a:ext uri="{FF2B5EF4-FFF2-40B4-BE49-F238E27FC236}">
                <a16:creationId xmlns:a16="http://schemas.microsoft.com/office/drawing/2014/main" id="{A17F0C03-FD8C-4E10-4E01-5F54341C1FDB}"/>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10" name="AutoShape 4">
            <a:extLst>
              <a:ext uri="{FF2B5EF4-FFF2-40B4-BE49-F238E27FC236}">
                <a16:creationId xmlns:a16="http://schemas.microsoft.com/office/drawing/2014/main" id="{E8680805-482C-F26E-4273-62B9EB53B4EA}"/>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11" name="AutoShape 7">
            <a:extLst>
              <a:ext uri="{FF2B5EF4-FFF2-40B4-BE49-F238E27FC236}">
                <a16:creationId xmlns:a16="http://schemas.microsoft.com/office/drawing/2014/main" id="{390979BF-4351-4B34-5F3B-E780D9C3BF20}"/>
              </a:ext>
            </a:extLst>
          </p:cNvPr>
          <p:cNvSpPr/>
          <p:nvPr userDrawn="1"/>
        </p:nvSpPr>
        <p:spPr>
          <a:xfrm>
            <a:off x="9687128" y="5600700"/>
            <a:ext cx="8600872" cy="62928"/>
          </a:xfrm>
          <a:prstGeom prst="rect">
            <a:avLst/>
          </a:prstGeom>
          <a:solidFill>
            <a:srgbClr val="145C6F"/>
          </a:solidFill>
          <a:ln>
            <a:noFill/>
          </a:ln>
        </p:spPr>
        <p:txBody>
          <a:bodyPr/>
          <a:lstStyle/>
          <a:p>
            <a:endParaRPr lang="es-ES_tradnl"/>
          </a:p>
        </p:txBody>
      </p:sp>
      <p:sp>
        <p:nvSpPr>
          <p:cNvPr id="12" name="TextBox 11">
            <a:extLst>
              <a:ext uri="{FF2B5EF4-FFF2-40B4-BE49-F238E27FC236}">
                <a16:creationId xmlns:a16="http://schemas.microsoft.com/office/drawing/2014/main" id="{84D88F4C-293F-0136-C90D-D0F3A3AB2EB0}"/>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3" name="Picture 12" descr="Close-up of a book open&#10;&#10;AI-generated content may be incorrect.">
            <a:extLst>
              <a:ext uri="{FF2B5EF4-FFF2-40B4-BE49-F238E27FC236}">
                <a16:creationId xmlns:a16="http://schemas.microsoft.com/office/drawing/2014/main" id="{DFAFA3BD-8A33-11A7-A59A-435E5276AA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34" y="5443"/>
            <a:ext cx="9241971" cy="10281557"/>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9—DIOS HABLA A TRAVÉS DE DANIEL</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19500"/>
            <a:ext cx="9144000" cy="418576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Imaginen que todos tenemos un vaso de agua en una mano y un vaso de gasolina en la otra. Nuestra respuesta a una situación puede apagar el fuego o echarle más combustible. Daniel demostró una gran habilidad para calmar la tensión de su situación. ¿Recuerdan alguna ocasión en que tuvo que apaciguar una situación? </a:t>
            </a:r>
            <a:br>
              <a:rPr lang="es-ES_tradnl" sz="3400" noProof="1">
                <a:solidFill>
                  <a:schemeClr val="bg1"/>
                </a:solidFill>
                <a:latin typeface="Corbel" panose="020B0503020204020204" pitchFamily="34" charset="0"/>
              </a:rPr>
            </a:br>
            <a:r>
              <a:rPr lang="es-ES_tradnl" sz="3400" noProof="1">
                <a:solidFill>
                  <a:schemeClr val="bg1"/>
                </a:solidFill>
                <a:latin typeface="Corbel" panose="020B0503020204020204" pitchFamily="34" charset="0"/>
              </a:rPr>
              <a:t>¿Qué sucedió?</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2:19–23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 CÁNTICO DE REVELACIÓN</a:t>
            </a:r>
          </a:p>
        </p:txBody>
      </p:sp>
      <p:sp>
        <p:nvSpPr>
          <p:cNvPr id="2" name="TextBox 5">
            <a:extLst>
              <a:ext uri="{FF2B5EF4-FFF2-40B4-BE49-F238E27FC236}">
                <a16:creationId xmlns:a16="http://schemas.microsoft.com/office/drawing/2014/main" id="{6593329C-FB0E-D4FE-C0A8-7E2B854C5FAC}"/>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2:14–18</a:t>
            </a:r>
          </a:p>
        </p:txBody>
      </p:sp>
      <p:sp>
        <p:nvSpPr>
          <p:cNvPr id="3" name="TextBox 6">
            <a:extLst>
              <a:ext uri="{FF2B5EF4-FFF2-40B4-BE49-F238E27FC236}">
                <a16:creationId xmlns:a16="http://schemas.microsoft.com/office/drawing/2014/main" id="{70F0DBC8-A310-067D-95AF-7A8068DA9BD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DISCRECIÓN Y DEPENDENCIA</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4488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¿Alguna vez ha recibido una palabra de dirección que usted tiene la confianza de que proviene de Dios? Si es así, describa qué sucedió.</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En Daniel 2:20–23, Daniel agradeció a Dios por darle la sabiduría que tanto necesitaba. Lea Santiago 1:5. ¿En qué áreas necesita pedirle sabiduría a Dios?</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2:24–30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COMPARECE ANTE EL REY</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914400" y="3778448"/>
            <a:ext cx="8915400" cy="418576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Es importante usar un lenguaje comprensible para nuestros oyentes. Decir a quienes nunca han asistido a la iglesia que deben ser «lavados en la sangre del Cordero» podría causar confusión o incluso temor. ¿De qué forma podemos—así como Daniel y Pablo—compartir el evangelio de una manera que quienes nos rodean puedan entenderlo?</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2:31–49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SUEÑO, INTERPRETACIÓN, RECOMPENSA</a:t>
            </a:r>
          </a:p>
        </p:txBody>
      </p:sp>
      <p:sp>
        <p:nvSpPr>
          <p:cNvPr id="2" name="TextBox 5">
            <a:extLst>
              <a:ext uri="{FF2B5EF4-FFF2-40B4-BE49-F238E27FC236}">
                <a16:creationId xmlns:a16="http://schemas.microsoft.com/office/drawing/2014/main" id="{FE9D6D4A-E601-2F5A-E78E-CC1BA0A67DC4}"/>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2:24–30</a:t>
            </a:r>
          </a:p>
        </p:txBody>
      </p:sp>
      <p:sp>
        <p:nvSpPr>
          <p:cNvPr id="3" name="TextBox 6">
            <a:extLst>
              <a:ext uri="{FF2B5EF4-FFF2-40B4-BE49-F238E27FC236}">
                <a16:creationId xmlns:a16="http://schemas.microsoft.com/office/drawing/2014/main" id="{67A4753C-725A-6101-6A7F-FDF1E5A19A52}"/>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COMPARECE ANTE EL REY</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771900"/>
            <a:ext cx="91440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siente al darse cuenta de que todo reino terrenal llegará a su fin?</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Si conoce la historia de José en Génesis 37—50, enumere algunas de sus similitudes con la historia de Daniel. ¿Qué otros personajes bíblicos o históricos han sido bendecidos con sabiduría sobrenatural y el favor de Dios?</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90600" y="3543300"/>
            <a:ext cx="7543800" cy="498598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Pida al Espíritu Santo sabiduría para equilibrar sus habilidades y esfuerzos con una dependencia plena en Él. </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Haga una lista de las cosas que le preocupan. Luego, pida a Dios que le dé su perspectiva global. </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Pida a un amigo que lo ayude a orar por algo que le preocupa. Ore también por las necesidades de su amigo.</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6985355" cy="1661993"/>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Los cristianos pueden mantenerse firmes en su fe a pesar de la tentación o la oposición.</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10</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OTRO PERSONAJE EN EL FUEGO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1E32BE1-BC9F-F1DF-7669-E1A47660FABF}"/>
              </a:ext>
            </a:extLst>
          </p:cNvPr>
          <p:cNvSpPr txBox="1"/>
          <p:nvPr/>
        </p:nvSpPr>
        <p:spPr>
          <a:xfrm>
            <a:off x="9702445" y="59817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Dios habla a través de personas que están completamente entregadas a Él.</a:t>
            </a:r>
          </a:p>
        </p:txBody>
      </p:sp>
      <p:sp>
        <p:nvSpPr>
          <p:cNvPr id="5" name="TextBox 4">
            <a:extLst>
              <a:ext uri="{FF2B5EF4-FFF2-40B4-BE49-F238E27FC236}">
                <a16:creationId xmlns:a16="http://schemas.microsoft.com/office/drawing/2014/main" id="{EDD55F4E-7B24-7276-71C4-28EF24FC642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9</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DIOS HABLA A TRAVÉS DE DANIEL</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238500"/>
            <a:ext cx="7848600" cy="3323987"/>
          </a:xfrm>
          <a:prstGeom prst="rect">
            <a:avLst/>
          </a:prstGeom>
        </p:spPr>
        <p:txBody>
          <a:bodyPr wrap="square" lIns="0" tIns="0" rIns="0" bIns="0" rtlCol="0" anchor="ctr">
            <a:spAutoFit/>
          </a:bodyPr>
          <a:lstStyle/>
          <a:p>
            <a:r>
              <a:rPr lang="es-ES_tradnl" sz="3600" noProof="1">
                <a:solidFill>
                  <a:schemeClr val="bg1"/>
                </a:solidFill>
                <a:latin typeface="Corbel" panose="020B0503020204020204" pitchFamily="34" charset="0"/>
              </a:rPr>
              <a:t>Y en los días de estos reyes el Dios del cielo levantará un reino que no será jamás destruido, ni será el reino dejado a otro pueblo; desmenuzará y consumirá a todos estos reinos, pero él permanecerá para siempre.</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(NTV)</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UNA EXIGENCIA IMPOSIBLE</a:t>
            </a:r>
          </a:p>
          <a:p>
            <a:pPr>
              <a:lnSpc>
                <a:spcPts val="3840"/>
              </a:lnSpc>
            </a:pPr>
            <a:r>
              <a:rPr lang="es-ES_tradnl" sz="3200" spc="160" noProof="1">
                <a:solidFill>
                  <a:srgbClr val="FFFFFF"/>
                </a:solidFill>
                <a:latin typeface="Franklin Gothic Medium" panose="020B0603020102020204" pitchFamily="34" charset="0"/>
              </a:rPr>
              <a:t>Daniel 2:1–9</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543300"/>
            <a:ext cx="89916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le dicen las acciones y reacciones de Nabucodonosor sobre su carácter?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¿Cómo sería estar a la merced de alguien así?</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¿De qué maneras los líderes modernos a veces descargan sus frustraciones con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quienes están bajo su autoridad? ¿Cómo deberían responder los cristianos?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372600"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2:10–13</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372600"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UNA SITUACIÓN DESESPERADA</a:t>
            </a:r>
          </a:p>
        </p:txBody>
      </p:sp>
      <p:sp>
        <p:nvSpPr>
          <p:cNvPr id="2" name="TextBox 6">
            <a:extLst>
              <a:ext uri="{FF2B5EF4-FFF2-40B4-BE49-F238E27FC236}">
                <a16:creationId xmlns:a16="http://schemas.microsoft.com/office/drawing/2014/main" id="{3F1EADFB-7EF5-0864-1477-986DA952BB76}"/>
              </a:ext>
            </a:extLst>
          </p:cNvPr>
          <p:cNvSpPr txBox="1"/>
          <p:nvPr/>
        </p:nvSpPr>
        <p:spPr>
          <a:xfrm>
            <a:off x="9222699" y="5303520"/>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UNA EXIGENCIA IMPOSIBLE</a:t>
            </a:r>
          </a:p>
          <a:p>
            <a:pPr>
              <a:lnSpc>
                <a:spcPts val="3840"/>
              </a:lnSpc>
            </a:pPr>
            <a:r>
              <a:rPr lang="es-ES_tradnl" sz="3200" spc="160" noProof="1">
                <a:solidFill>
                  <a:srgbClr val="FFFFFF"/>
                </a:solidFill>
                <a:latin typeface="Franklin Gothic Medium" panose="020B0603020102020204" pitchFamily="34" charset="0"/>
              </a:rPr>
              <a:t>Daniel 2:1–9</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448800" cy="3877985"/>
          </a:xfrm>
          <a:prstGeom prst="rect">
            <a:avLst/>
          </a:prstGeom>
        </p:spPr>
        <p:txBody>
          <a:bodyPr wrap="square" lIns="0" tIns="0" rIns="0" bIns="0" rtlCol="0" anchor="t">
            <a:spAutoFit/>
          </a:bodyPr>
          <a:lstStyle/>
          <a:p>
            <a:pPr marL="342900" indent="-342900">
              <a:buFont typeface="Arial" panose="020B0604020202020204" pitchFamily="34" charset="0"/>
              <a:buChar char="•"/>
            </a:pPr>
            <a:r>
              <a:rPr lang="es-ES_tradnl" sz="3600" noProof="1">
                <a:solidFill>
                  <a:schemeClr val="bg1"/>
                </a:solidFill>
                <a:latin typeface="Corbel" panose="020B0503020204020204" pitchFamily="34" charset="0"/>
              </a:rPr>
              <a:t>Los expertos de Babilonia contribuyeron a los avances en la ciencia y la astronomía. Pero la pericia humana tiene un límite. ¿Cómo encontramos el equilibrio entre incorporar nuevos avances a nuestra vida (en medicina, tecnología, etc.) y, al mismo tiempo, reconocer los límites de los logros humanos?</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42EE2-CCDE-09B7-8353-020D8CA99D0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0801589-8865-0655-6F69-5462B48E0EAE}"/>
              </a:ext>
            </a:extLst>
          </p:cNvPr>
          <p:cNvSpPr txBox="1"/>
          <p:nvPr/>
        </p:nvSpPr>
        <p:spPr>
          <a:xfrm>
            <a:off x="762000" y="3771900"/>
            <a:ext cx="8991600" cy="1477328"/>
          </a:xfrm>
          <a:prstGeom prst="rect">
            <a:avLst/>
          </a:prstGeom>
        </p:spPr>
        <p:txBody>
          <a:bodyPr wrap="square" lIns="0" tIns="0" rIns="0" bIns="0" rtlCol="0" anchor="t">
            <a:spAutoFit/>
          </a:bodyPr>
          <a:lstStyle/>
          <a:p>
            <a:pPr marL="342900" indent="-342900">
              <a:buFont typeface="Arial" panose="020B0604020202020204" pitchFamily="34" charset="0"/>
              <a:buChar char="•"/>
            </a:pPr>
            <a:r>
              <a:rPr lang="es-ES_tradnl" sz="3200" noProof="1">
                <a:solidFill>
                  <a:schemeClr val="bg1"/>
                </a:solidFill>
                <a:latin typeface="Corbel" panose="020B0503020204020204" pitchFamily="34" charset="0"/>
              </a:rPr>
              <a:t>¿Cuáles son algunos ejemplos de situaciones difíciles que abren las puertas a la intervención milagrosa de Dios?</a:t>
            </a:r>
          </a:p>
        </p:txBody>
      </p:sp>
    </p:spTree>
    <p:extLst>
      <p:ext uri="{BB962C8B-B14F-4D97-AF65-F5344CB8AC3E}">
        <p14:creationId xmlns:p14="http://schemas.microsoft.com/office/powerpoint/2010/main" val="1542161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2:14–18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DISCRECIÓN Y DEPENDENCIA</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64838</TotalTime>
  <Words>2724</Words>
  <Application>Microsoft Macintosh PowerPoint</Application>
  <PresentationFormat>Custom</PresentationFormat>
  <Paragraphs>109</Paragraphs>
  <Slides>20</Slides>
  <Notes>20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Arial</vt:lpstr>
      <vt:lpstr>Calibri</vt:lpstr>
      <vt:lpstr>CenturyStd</vt:lpstr>
      <vt:lpstr>Corbel</vt:lpstr>
      <vt:lpstr>Franklin Gothic Book</vt:lpstr>
      <vt:lpstr>Franklin Gothic Medium</vt:lpstr>
      <vt:lpstr>Helvetica</vt:lpstr>
      <vt:lpstr>Minion Pro</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6</cp:revision>
  <dcterms:created xsi:type="dcterms:W3CDTF">2023-08-11T18:12:45Z</dcterms:created>
  <dcterms:modified xsi:type="dcterms:W3CDTF">2026-01-29T17:00:21Z</dcterms:modified>
  <dc:identifier>DAEvRMTdTXk</dc:identifier>
</cp:coreProperties>
</file>